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Open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OpenSans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0ec07503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0ec07503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227750" y="1376200"/>
            <a:ext cx="56016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Registrador de datos con tecnología LoRaWan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989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La mejor herramienta para producir datos ambientales abiertos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6"/>
          <p:cNvSpPr txBox="1"/>
          <p:nvPr>
            <p:ph type="title"/>
          </p:nvPr>
        </p:nvSpPr>
        <p:spPr>
          <a:xfrm>
            <a:off x="3040350" y="222555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¡Gracias!</a:t>
            </a:r>
            <a:endParaRPr/>
          </a:p>
        </p:txBody>
      </p:sp>
      <p:sp>
        <p:nvSpPr>
          <p:cNvPr id="384" name="Google Shape;384;p26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267750" y="265100"/>
            <a:ext cx="4045200" cy="829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760000" dist="857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Problema</a:t>
            </a:r>
            <a:endParaRPr sz="4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0" y="1431475"/>
            <a:ext cx="4580700" cy="2953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Open Sans"/>
              <a:buChar char="●"/>
            </a:pPr>
            <a:r>
              <a:rPr lang="es"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Degradación de los ambientes acuáticos</a:t>
            </a:r>
            <a:endParaRPr sz="2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19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Open Sans"/>
              <a:buChar char="●"/>
            </a:pPr>
            <a:r>
              <a:rPr lang="es"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Registradores de datos caros y privativos</a:t>
            </a:r>
            <a:endParaRPr sz="2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19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Open Sans"/>
              <a:buChar char="●"/>
            </a:pPr>
            <a:r>
              <a:rPr lang="es"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Poca disponibilidad de información acerca de la calidad de ríos y lagos</a:t>
            </a:r>
            <a:endParaRPr sz="2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500" y="1313224"/>
            <a:ext cx="3836996" cy="2386006"/>
          </a:xfrm>
          <a:prstGeom prst="rect">
            <a:avLst/>
          </a:prstGeom>
          <a:noFill/>
          <a:ln cap="flat" cmpd="sng" w="38100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2220000" dist="2095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Visión general</a:t>
            </a:r>
            <a:endParaRPr sz="3000"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</a:rPr>
              <a:t>Monitoreo ambiental es una tarea esencial debido a la variedad de maneras en las cuales los recursos ambientales son amenazados. Obtener una manera confiable, precisa y costo efectiva para relevar estos recursos suele limitar a las iniciativas de monitoreo de los ambientes.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 de los problemas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Degradación de los ambientes acuáticos.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Ausencia de registradores de datos para mediciones de calidad de agua abiertos, baratos, versátiles, replicables y que transmitan la información colectada por estos.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38019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38019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Ausencia de herramientas en la sociedad para enfrentar a la degradación ambiental.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Objetivo del proyecto</a:t>
            </a:r>
            <a:endParaRPr sz="3000"/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4289800" y="18896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Desarrollar registradores de datos  con tecnología LoRaWan para tener una fuente de tiempo real de datos ambientales disponibles en servidores de datos abiertos.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Audiencia objetivo</a:t>
            </a:r>
            <a:endParaRPr/>
          </a:p>
        </p:txBody>
      </p:sp>
      <p:sp>
        <p:nvSpPr>
          <p:cNvPr id="265" name="Google Shape;265;p22"/>
          <p:cNvSpPr txBox="1"/>
          <p:nvPr>
            <p:ph idx="1" type="body"/>
          </p:nvPr>
        </p:nvSpPr>
        <p:spPr>
          <a:xfrm>
            <a:off x="1297500" y="1591550"/>
            <a:ext cx="4410300" cy="34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Los usuarios son de dos tipos:</a:t>
            </a:r>
            <a:endParaRPr>
              <a:solidFill>
                <a:srgbClr val="FFFFFF"/>
              </a:solidFill>
            </a:endParaRPr>
          </a:p>
          <a:p>
            <a:pPr indent="-311150" lvl="0" marL="914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s">
                <a:solidFill>
                  <a:srgbClr val="FFFFFF"/>
                </a:solidFill>
              </a:rPr>
              <a:t>Científicos (Instituciones científicas), Instituciones públicas (Municipios, Provincia, Nación, Secretarías de Ambiente), Escuelas, Instituciones privadas (acuicultores, acuarios, embotelladoras de agua)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914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s">
                <a:solidFill>
                  <a:srgbClr val="FFFFFF"/>
                </a:solidFill>
              </a:rPr>
              <a:t>Público</a:t>
            </a:r>
            <a:r>
              <a:rPr lang="es">
                <a:solidFill>
                  <a:srgbClr val="FFFFFF"/>
                </a:solidFill>
              </a:rPr>
              <a:t> en general, estudiantes del nivel medio, científicos, ONGs dedicadas a la defensa del ambiente, etc.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66" name="Google Shape;266;p22"/>
          <p:cNvPicPr preferRelativeResize="0"/>
          <p:nvPr/>
        </p:nvPicPr>
        <p:blipFill rotWithShape="1">
          <a:blip r:embed="rId3">
            <a:alphaModFix/>
          </a:blip>
          <a:srcRect b="-9090" l="16618" r="16612" t="9089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id="267" name="Google Shape;267;p22"/>
          <p:cNvPicPr preferRelativeResize="0"/>
          <p:nvPr/>
        </p:nvPicPr>
        <p:blipFill rotWithShape="1">
          <a:blip r:embed="rId4">
            <a:alphaModFix/>
          </a:blip>
          <a:srcRect b="-12160" l="12196" r="12189" t="12160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id="268" name="Google Shape;268;p22"/>
          <p:cNvPicPr preferRelativeResize="0"/>
          <p:nvPr/>
        </p:nvPicPr>
        <p:blipFill rotWithShape="1">
          <a:blip r:embed="rId5">
            <a:alphaModFix/>
          </a:blip>
          <a:srcRect b="-11629" l="9514" r="9506" t="11630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69" name="Google Shape;269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70" name="Google Shape;270;p22"/>
          <p:cNvSpPr txBox="1"/>
          <p:nvPr/>
        </p:nvSpPr>
        <p:spPr>
          <a:xfrm>
            <a:off x="189125" y="2031700"/>
            <a:ext cx="16122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los sensores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2"/>
          <p:cNvSpPr txBox="1"/>
          <p:nvPr/>
        </p:nvSpPr>
        <p:spPr>
          <a:xfrm>
            <a:off x="189125" y="3756275"/>
            <a:ext cx="16122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la información de los servidores de datos abiertos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/>
        </p:nvSpPr>
        <p:spPr>
          <a:xfrm>
            <a:off x="4579712" y="4510501"/>
            <a:ext cx="656100" cy="3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rgbClr val="D9D9D9"/>
                </a:solidFill>
              </a:rPr>
              <a:t>VanEssen</a:t>
            </a:r>
            <a:endParaRPr sz="800">
              <a:solidFill>
                <a:srgbClr val="D9D9D9"/>
              </a:solidFill>
            </a:endParaRPr>
          </a:p>
        </p:txBody>
      </p:sp>
      <p:grpSp>
        <p:nvGrpSpPr>
          <p:cNvPr id="277" name="Google Shape;277;p23"/>
          <p:cNvGrpSpPr/>
          <p:nvPr/>
        </p:nvGrpSpPr>
        <p:grpSpPr>
          <a:xfrm>
            <a:off x="1291075" y="2784155"/>
            <a:ext cx="2080070" cy="2043771"/>
            <a:chOff x="1291075" y="2784155"/>
            <a:chExt cx="2080070" cy="2043771"/>
          </a:xfrm>
        </p:grpSpPr>
        <p:sp>
          <p:nvSpPr>
            <p:cNvPr id="278" name="Google Shape;278;p23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79" name="Google Shape;279;p23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80" name="Google Shape;280;p23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81" name="Google Shape;281;p23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82" name="Google Shape;282;p23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83" name="Google Shape;283;p23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284" name="Google Shape;284;p23"/>
            <p:cNvCxnSpPr>
              <a:stCxn id="285" idx="7"/>
              <a:endCxn id="286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7" name="Google Shape;287;p23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88" name="Google Shape;288;p23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89" name="Google Shape;289;p23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90" name="Google Shape;290;p23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91" name="Google Shape;291;p23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292" name="Google Shape;292;p23"/>
            <p:cNvCxnSpPr>
              <a:stCxn id="280" idx="3"/>
              <a:endCxn id="286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3" name="Google Shape;293;p23"/>
            <p:cNvCxnSpPr>
              <a:stCxn id="285" idx="3"/>
              <a:endCxn id="294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5" name="Google Shape;295;p23"/>
            <p:cNvCxnSpPr>
              <a:stCxn id="294" idx="5"/>
              <a:endCxn id="296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23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294" name="Google Shape;294;p23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3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800">
                  <a:solidFill>
                    <a:srgbClr val="D9D9D9"/>
                  </a:solidFill>
                </a:rPr>
                <a:t>HOBO</a:t>
              </a:r>
              <a:endParaRPr sz="800">
                <a:solidFill>
                  <a:srgbClr val="D9D9D9"/>
                </a:solidFill>
              </a:endParaRPr>
            </a:p>
          </p:txBody>
        </p:sp>
      </p:grpSp>
      <p:sp>
        <p:nvSpPr>
          <p:cNvPr id="299" name="Google Shape;29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Sensore</a:t>
            </a:r>
            <a:r>
              <a:rPr lang="es"/>
              <a:t>s del mercado</a:t>
            </a:r>
            <a:endParaRPr/>
          </a:p>
        </p:txBody>
      </p:sp>
      <p:sp>
        <p:nvSpPr>
          <p:cNvPr id="300" name="Google Shape;300;p23"/>
          <p:cNvSpPr txBox="1"/>
          <p:nvPr>
            <p:ph idx="1" type="body"/>
          </p:nvPr>
        </p:nvSpPr>
        <p:spPr>
          <a:xfrm>
            <a:off x="1297500" y="1356175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>
                <a:solidFill>
                  <a:srgbClr val="FFFFFF"/>
                </a:solidFill>
              </a:rPr>
              <a:t>La mayoría de los registradores de datos disponibles son  de diseño y patentes cerradas. Con precios de compra, y reparación privativos para los </a:t>
            </a:r>
            <a:r>
              <a:rPr lang="es" sz="1400">
                <a:solidFill>
                  <a:srgbClr val="FFFFFF"/>
                </a:solidFill>
              </a:rPr>
              <a:t>países periféricos. Por otro lado, al ser cajas cerradas es difícil saber o entender los mecanismos con los que generan la información.</a:t>
            </a:r>
            <a:endParaRPr sz="1400"/>
          </a:p>
        </p:txBody>
      </p:sp>
      <p:pic>
        <p:nvPicPr>
          <p:cNvPr id="301" name="Google Shape;3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325" y="2842250"/>
            <a:ext cx="2121825" cy="150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5700" y="2842250"/>
            <a:ext cx="1704125" cy="150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85450" y="2842250"/>
            <a:ext cx="1945500" cy="153867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3"/>
          <p:cNvSpPr txBox="1"/>
          <p:nvPr/>
        </p:nvSpPr>
        <p:spPr>
          <a:xfrm>
            <a:off x="6930162" y="4510501"/>
            <a:ext cx="656100" cy="3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rgbClr val="D9D9D9"/>
                </a:solidFill>
              </a:rPr>
              <a:t>Nayad</a:t>
            </a:r>
            <a:endParaRPr sz="8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ciclo</a:t>
            </a:r>
            <a:endParaRPr/>
          </a:p>
        </p:txBody>
      </p:sp>
      <p:sp>
        <p:nvSpPr>
          <p:cNvPr id="310" name="Google Shape;310;p24"/>
          <p:cNvSpPr txBox="1"/>
          <p:nvPr/>
        </p:nvSpPr>
        <p:spPr>
          <a:xfrm>
            <a:off x="812750" y="1907325"/>
            <a:ext cx="22755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Crear el prototipo</a:t>
            </a:r>
            <a:endParaRPr/>
          </a:p>
        </p:txBody>
      </p:sp>
      <p:sp>
        <p:nvSpPr>
          <p:cNvPr id="311" name="Google Shape;311;p24"/>
          <p:cNvSpPr txBox="1"/>
          <p:nvPr/>
        </p:nvSpPr>
        <p:spPr>
          <a:xfrm>
            <a:off x="812750" y="3320125"/>
            <a:ext cx="22755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Compartirlo</a:t>
            </a:r>
            <a:endParaRPr/>
          </a:p>
        </p:txBody>
      </p:sp>
      <p:sp>
        <p:nvSpPr>
          <p:cNvPr id="312" name="Google Shape;312;p24"/>
          <p:cNvSpPr txBox="1"/>
          <p:nvPr/>
        </p:nvSpPr>
        <p:spPr>
          <a:xfrm>
            <a:off x="6548585" y="1907325"/>
            <a:ext cx="22284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Perfeccionarlo</a:t>
            </a:r>
            <a:endParaRPr/>
          </a:p>
        </p:txBody>
      </p:sp>
      <p:sp>
        <p:nvSpPr>
          <p:cNvPr id="313" name="Google Shape;313;p24"/>
          <p:cNvSpPr txBox="1"/>
          <p:nvPr/>
        </p:nvSpPr>
        <p:spPr>
          <a:xfrm>
            <a:off x="6548578" y="3320125"/>
            <a:ext cx="1515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Recibir comentarios</a:t>
            </a:r>
            <a:endParaRPr/>
          </a:p>
        </p:txBody>
      </p:sp>
      <p:grpSp>
        <p:nvGrpSpPr>
          <p:cNvPr id="314" name="Google Shape;314;p24"/>
          <p:cNvGrpSpPr/>
          <p:nvPr/>
        </p:nvGrpSpPr>
        <p:grpSpPr>
          <a:xfrm>
            <a:off x="812750" y="2328678"/>
            <a:ext cx="7727235" cy="2104600"/>
            <a:chOff x="812750" y="2350575"/>
            <a:chExt cx="7727235" cy="2104600"/>
          </a:xfrm>
        </p:grpSpPr>
        <p:sp>
          <p:nvSpPr>
            <p:cNvPr id="315" name="Google Shape;315;p24"/>
            <p:cNvSpPr txBox="1"/>
            <p:nvPr/>
          </p:nvSpPr>
          <p:spPr>
            <a:xfrm>
              <a:off x="812750" y="2350575"/>
              <a:ext cx="19914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Primer prototipo a base de placas de desarrollo abiertas Arduino</a:t>
              </a: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.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6" name="Google Shape;316;p24"/>
            <p:cNvSpPr txBox="1"/>
            <p:nvPr/>
          </p:nvSpPr>
          <p:spPr>
            <a:xfrm>
              <a:off x="812750" y="3763375"/>
              <a:ext cx="19914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Lograr que se use en distintos lugares y por distintos usuarios 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7" name="Google Shape;317;p24"/>
            <p:cNvSpPr txBox="1"/>
            <p:nvPr/>
          </p:nvSpPr>
          <p:spPr>
            <a:xfrm>
              <a:off x="6548585" y="2350575"/>
              <a:ext cx="19914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Segunda versión del registrador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8" name="Google Shape;318;p24"/>
            <p:cNvSpPr txBox="1"/>
            <p:nvPr/>
          </p:nvSpPr>
          <p:spPr>
            <a:xfrm>
              <a:off x="6548585" y="3763375"/>
              <a:ext cx="19914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L</a:t>
              </a:r>
              <a:r>
                <a:rPr lang="es" sz="100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ograr la mayor cantidad y diversidad de feedbacks</a:t>
              </a:r>
              <a:endPara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319" name="Google Shape;319;p24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24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24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24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3" name="Google Shape;323;p24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4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4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4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24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328" name="Google Shape;328;p24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4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0" name="Google Shape;330;p24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31" name="Google Shape;331;p24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332" name="Google Shape;332;p24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4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24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35" name="Google Shape;335;p24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36" name="Google Shape;336;p24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4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8" name="Google Shape;338;p24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39" name="Google Shape;339;p24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340" name="Google Shape;340;p24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4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24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3" name="Google Shape;343;p24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Cronología del proyecto</a:t>
            </a:r>
            <a:endParaRPr/>
          </a:p>
        </p:txBody>
      </p:sp>
      <p:sp>
        <p:nvSpPr>
          <p:cNvPr id="349" name="Google Shape;349;p25"/>
          <p:cNvSpPr txBox="1"/>
          <p:nvPr/>
        </p:nvSpPr>
        <p:spPr>
          <a:xfrm>
            <a:off x="1158086" y="2928564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Mentoreo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0" name="Google Shape;350;p25"/>
          <p:cNvSpPr txBox="1"/>
          <p:nvPr/>
        </p:nvSpPr>
        <p:spPr>
          <a:xfrm>
            <a:off x="2302396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Mentoreo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1" name="Google Shape;351;p25"/>
          <p:cNvSpPr txBox="1"/>
          <p:nvPr/>
        </p:nvSpPr>
        <p:spPr>
          <a:xfrm>
            <a:off x="3438904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Mentoreo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25"/>
          <p:cNvSpPr txBox="1"/>
          <p:nvPr/>
        </p:nvSpPr>
        <p:spPr>
          <a:xfrm>
            <a:off x="5703047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Desarrollo del prototipo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25"/>
          <p:cNvSpPr txBox="1"/>
          <p:nvPr/>
        </p:nvSpPr>
        <p:spPr>
          <a:xfrm>
            <a:off x="6837184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Desarrollo del prototipo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4" name="Google Shape;354;p25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5" name="Google Shape;355;p25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56" name="Google Shape;356;p25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57" name="Google Shape;357;p25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8" name="Google Shape;358;p25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59" name="Google Shape;359;p25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60" name="Google Shape;360;p25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1" name="Google Shape;361;p25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62" name="Google Shape;362;p25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63" name="Google Shape;363;p25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4E556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4" name="Google Shape;364;p25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65" name="Google Shape;365;p25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66" name="Google Shape;366;p25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4E556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7" name="Google Shape;367;p25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68" name="Google Shape;368;p25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69" name="Google Shape;369;p25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4E556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0" name="Google Shape;370;p25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1" name="Google Shape;371;p25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2" name="Google Shape;372;p25"/>
          <p:cNvSpPr txBox="1"/>
          <p:nvPr/>
        </p:nvSpPr>
        <p:spPr>
          <a:xfrm>
            <a:off x="1195078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3" name="Google Shape;373;p25"/>
          <p:cNvSpPr txBox="1"/>
          <p:nvPr/>
        </p:nvSpPr>
        <p:spPr>
          <a:xfrm>
            <a:off x="227560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25"/>
          <p:cNvSpPr txBox="1"/>
          <p:nvPr/>
        </p:nvSpPr>
        <p:spPr>
          <a:xfrm>
            <a:off x="3412146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25"/>
          <p:cNvSpPr txBox="1"/>
          <p:nvPr/>
        </p:nvSpPr>
        <p:spPr>
          <a:xfrm>
            <a:off x="448254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25"/>
          <p:cNvSpPr txBox="1"/>
          <p:nvPr/>
        </p:nvSpPr>
        <p:spPr>
          <a:xfrm>
            <a:off x="558495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25"/>
          <p:cNvSpPr txBox="1"/>
          <p:nvPr/>
        </p:nvSpPr>
        <p:spPr>
          <a:xfrm>
            <a:off x="6662762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25"/>
          <p:cNvSpPr txBox="1"/>
          <p:nvPr/>
        </p:nvSpPr>
        <p:spPr>
          <a:xfrm>
            <a:off x="4572659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Desarrollo del prototipo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